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65" r:id="rId3"/>
    <p:sldId id="259" r:id="rId4"/>
    <p:sldId id="262" r:id="rId5"/>
    <p:sldId id="268" r:id="rId6"/>
    <p:sldId id="272" r:id="rId7"/>
    <p:sldId id="269" r:id="rId8"/>
    <p:sldId id="273" r:id="rId9"/>
    <p:sldId id="282" r:id="rId10"/>
    <p:sldId id="281" r:id="rId11"/>
    <p:sldId id="271" r:id="rId12"/>
    <p:sldId id="278" r:id="rId13"/>
    <p:sldId id="277" r:id="rId14"/>
    <p:sldId id="285" r:id="rId15"/>
    <p:sldId id="283"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87A1531-2720-46F7-9558-BF4EAEFD0315}" type="datetimeFigureOut">
              <a:rPr lang="en-US" smtClean="0"/>
              <a:t>11/15/2019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ED34860-A6DF-4E30-9F15-63E97796F59C}" type="slidenum">
              <a:rPr lang="en-US" smtClean="0"/>
              <a:t>‹#›</a:t>
            </a:fld>
            <a:endParaRPr lang="en-US"/>
          </a:p>
        </p:txBody>
      </p:sp>
    </p:spTree>
    <p:extLst>
      <p:ext uri="{BB962C8B-B14F-4D97-AF65-F5344CB8AC3E}">
        <p14:creationId xmlns:p14="http://schemas.microsoft.com/office/powerpoint/2010/main" val="9779446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44339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38328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47442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0412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362110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322346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90050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78639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24775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171480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F7DDF3-8074-4DB6-BD27-F61B6D9889EF}"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1787-5134-4B6D-9B4F-46CDF9D19A20}" type="slidenum">
              <a:rPr lang="en-US" smtClean="0"/>
              <a:pPr/>
              <a:t>‹#›</a:t>
            </a:fld>
            <a:endParaRPr lang="en-US"/>
          </a:p>
        </p:txBody>
      </p:sp>
    </p:spTree>
    <p:extLst>
      <p:ext uri="{BB962C8B-B14F-4D97-AF65-F5344CB8AC3E}">
        <p14:creationId xmlns:p14="http://schemas.microsoft.com/office/powerpoint/2010/main" val="36847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Background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7" y="0"/>
            <a:ext cx="8875059" cy="6858000"/>
          </a:xfrm>
          <a:prstGeom prst="rect">
            <a:avLst/>
          </a:prstGeom>
        </p:spPr>
      </p:pic>
      <p:sp>
        <p:nvSpPr>
          <p:cNvPr id="2" name="Title Placeholder 1"/>
          <p:cNvSpPr>
            <a:spLocks noGrp="1"/>
          </p:cNvSpPr>
          <p:nvPr>
            <p:ph type="title"/>
          </p:nvPr>
        </p:nvSpPr>
        <p:spPr>
          <a:xfrm>
            <a:off x="1189300" y="274638"/>
            <a:ext cx="74975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89300" y="1600200"/>
            <a:ext cx="74975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02244" y="636246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7DDF3-8074-4DB6-BD27-F61B6D9889EF}" type="datetimeFigureOut">
              <a:rPr lang="en-US" smtClean="0"/>
              <a:pPr/>
              <a:t>11/15/2019</a:t>
            </a:fld>
            <a:endParaRPr lang="en-US"/>
          </a:p>
        </p:txBody>
      </p:sp>
      <p:sp>
        <p:nvSpPr>
          <p:cNvPr id="5" name="Footer Placeholder 4"/>
          <p:cNvSpPr>
            <a:spLocks noGrp="1"/>
          </p:cNvSpPr>
          <p:nvPr>
            <p:ph type="ftr" sz="quarter" idx="3"/>
          </p:nvPr>
        </p:nvSpPr>
        <p:spPr>
          <a:xfrm>
            <a:off x="3426795" y="6356350"/>
            <a:ext cx="29127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91787-5134-4B6D-9B4F-46CDF9D19A20}" type="slidenum">
              <a:rPr lang="en-US" smtClean="0"/>
              <a:pPr/>
              <a:t>‹#›</a:t>
            </a:fld>
            <a:endParaRPr lang="en-US"/>
          </a:p>
        </p:txBody>
      </p:sp>
    </p:spTree>
    <p:extLst>
      <p:ext uri="{BB962C8B-B14F-4D97-AF65-F5344CB8AC3E}">
        <p14:creationId xmlns:p14="http://schemas.microsoft.com/office/powerpoint/2010/main" val="1575161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eTqKKCm3T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KELLEYW@scsk12.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s.tn.gov/tsla" TargetMode="External"/><Relationship Id="rId2" Type="http://schemas.openxmlformats.org/officeDocument/2006/relationships/hyperlink" Target="http://www.loc.gov/" TargetMode="External"/><Relationship Id="rId1" Type="http://schemas.openxmlformats.org/officeDocument/2006/relationships/slideLayout" Target="../slideLayouts/slideLayout2.xml"/><Relationship Id="rId6" Type="http://schemas.openxmlformats.org/officeDocument/2006/relationships/hyperlink" Target="http://www.google.com/" TargetMode="External"/><Relationship Id="rId5" Type="http://schemas.openxmlformats.org/officeDocument/2006/relationships/hyperlink" Target="http://www.youtube.com/" TargetMode="External"/><Relationship Id="rId4" Type="http://schemas.openxmlformats.org/officeDocument/2006/relationships/hyperlink" Target="http://www.edugoodi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solidFill>
                  <a:prstClr val="black"/>
                </a:solidFill>
              </a:rPr>
              <a:t>Propaganda: A Most Effective Tool</a:t>
            </a:r>
            <a:br>
              <a:rPr lang="en-US" sz="4000" dirty="0">
                <a:solidFill>
                  <a:prstClr val="black"/>
                </a:solidFill>
              </a:rPr>
            </a:br>
            <a:r>
              <a:rPr lang="en-US" sz="1800" dirty="0">
                <a:solidFill>
                  <a:prstClr val="black"/>
                </a:solidFill>
              </a:rPr>
              <a:t>How To Involve Students Through Multiple Media</a:t>
            </a:r>
            <a:endParaRPr lang="en-US" dirty="0"/>
          </a:p>
        </p:txBody>
      </p:sp>
      <p:sp>
        <p:nvSpPr>
          <p:cNvPr id="3" name="Subtitle 2"/>
          <p:cNvSpPr>
            <a:spLocks noGrp="1"/>
          </p:cNvSpPr>
          <p:nvPr>
            <p:ph type="subTitle" idx="1"/>
          </p:nvPr>
        </p:nvSpPr>
        <p:spPr/>
        <p:txBody>
          <a:bodyPr/>
          <a:lstStyle/>
          <a:p>
            <a:r>
              <a:rPr lang="en-US" dirty="0"/>
              <a:t>Will Kelley</a:t>
            </a:r>
          </a:p>
          <a:p>
            <a:r>
              <a:rPr lang="en-US" dirty="0"/>
              <a:t>Kirby High School</a:t>
            </a:r>
          </a:p>
        </p:txBody>
      </p:sp>
    </p:spTree>
    <p:extLst>
      <p:ext uri="{BB962C8B-B14F-4D97-AF65-F5344CB8AC3E}">
        <p14:creationId xmlns:p14="http://schemas.microsoft.com/office/powerpoint/2010/main" val="332268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525"/>
            <a:ext cx="7497500" cy="762000"/>
          </a:xfrm>
        </p:spPr>
        <p:txBody>
          <a:bodyPr>
            <a:normAutofit/>
          </a:bodyPr>
          <a:lstStyle/>
          <a:p>
            <a:r>
              <a:rPr lang="en-US" dirty="0"/>
              <a:t>Standards To Use</a:t>
            </a:r>
          </a:p>
        </p:txBody>
      </p:sp>
      <p:sp>
        <p:nvSpPr>
          <p:cNvPr id="3" name="Content Placeholder 2"/>
          <p:cNvSpPr>
            <a:spLocks noGrp="1"/>
          </p:cNvSpPr>
          <p:nvPr>
            <p:ph idx="1"/>
          </p:nvPr>
        </p:nvSpPr>
        <p:spPr>
          <a:xfrm>
            <a:off x="1189300" y="685800"/>
            <a:ext cx="7954700" cy="6172200"/>
          </a:xfrm>
        </p:spPr>
        <p:txBody>
          <a:bodyPr>
            <a:normAutofit fontScale="92500"/>
          </a:bodyPr>
          <a:lstStyle/>
          <a:p>
            <a:r>
              <a:rPr lang="en-US" sz="1600" dirty="0"/>
              <a:t>SSP 1-5 Very crucial!</a:t>
            </a:r>
          </a:p>
          <a:p>
            <a:r>
              <a:rPr lang="en-US" sz="1600" dirty="0"/>
              <a:t>6.11 Identify important achievements of the Mesopotamian civilization, including cuneiform, clay tablets, and ziggurats, and identify the Epic of Gilgamesh as the oldest written epic.</a:t>
            </a:r>
          </a:p>
          <a:p>
            <a:r>
              <a:rPr lang="en-US" sz="1600" dirty="0"/>
              <a:t>6.18 Analyze the achievements of ancient Egyptian civilization, including: hieroglyphics, papyrus, and the pyramids and Sphinx at Giza. </a:t>
            </a:r>
          </a:p>
          <a:p>
            <a:r>
              <a:rPr lang="en-US" sz="1600" dirty="0"/>
              <a:t>7.25 Explain the importance of griots in the transmission of West African history and culture. </a:t>
            </a:r>
          </a:p>
          <a:p>
            <a:r>
              <a:rPr lang="en-US" sz="1600" dirty="0"/>
              <a:t>7.44 Analyze Johannes Gutenberg’s printing press and William Tyndale’s translation of the Bible into the English language as vehicles for the spread of books, growth of literacy, and dissemination of knowledge. </a:t>
            </a:r>
          </a:p>
          <a:p>
            <a:r>
              <a:rPr lang="en-US" sz="1600" dirty="0"/>
              <a:t>8.16 Explain the historical purposes and consequences of Thomas Paine's Common Sense.</a:t>
            </a:r>
          </a:p>
          <a:p>
            <a:r>
              <a:rPr lang="en-US" sz="1600" dirty="0"/>
              <a:t>CI.19 Analyze the changing role of media and technology on the spread of information and the effects on global culture. </a:t>
            </a:r>
          </a:p>
          <a:p>
            <a:r>
              <a:rPr lang="en-US" sz="1600" dirty="0"/>
              <a:t>US.55 Describe the war’s impact on the home front, including: • Rationing • Bracero program • Bond drives • Conversion of factories for wartime • Propaganda production • Movement to cities and industrial • Location of prisoner of war camps in centers Tennessee </a:t>
            </a:r>
          </a:p>
          <a:p>
            <a:r>
              <a:rPr lang="en-US" sz="1600" dirty="0"/>
              <a:t>W.42 Compare and contrast the rise to power, goals, and characteristics of Adolf Hitler, Benito Mussolini, and Joseph Stalin’s totalitarian regimes. </a:t>
            </a:r>
          </a:p>
          <a:p>
            <a:r>
              <a:rPr lang="en-US" sz="1600" dirty="0"/>
              <a:t>GC.33 Describe the role of the media as a means of communicating information and how it influences the importance of issues and public opinion. </a:t>
            </a:r>
          </a:p>
          <a:p>
            <a:r>
              <a:rPr lang="en-US" sz="1600" dirty="0"/>
              <a:t>E.50 Evaluate the arguments for and against free trade. </a:t>
            </a:r>
          </a:p>
          <a:p>
            <a:r>
              <a:rPr lang="en-US" sz="1600" dirty="0"/>
              <a:t>SDCAH 13f. Discuss the impact of war mobilization on the economy and society.</a:t>
            </a:r>
          </a:p>
          <a:p>
            <a:r>
              <a:rPr lang="en-US" sz="1600" dirty="0"/>
              <a:t>SDCWH 25c. Explain how global social, political, and technological trends have shaped contemporary life</a:t>
            </a:r>
          </a:p>
          <a:p>
            <a:endParaRPr lang="en-US" sz="1600" dirty="0"/>
          </a:p>
          <a:p>
            <a:endParaRPr lang="en-US" sz="1600" dirty="0"/>
          </a:p>
        </p:txBody>
      </p:sp>
    </p:spTree>
    <p:extLst>
      <p:ext uri="{BB962C8B-B14F-4D97-AF65-F5344CB8AC3E}">
        <p14:creationId xmlns:p14="http://schemas.microsoft.com/office/powerpoint/2010/main" val="35961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 Cartoon</a:t>
            </a:r>
          </a:p>
        </p:txBody>
      </p:sp>
      <p:sp>
        <p:nvSpPr>
          <p:cNvPr id="3" name="Content Placeholder 2"/>
          <p:cNvSpPr>
            <a:spLocks noGrp="1"/>
          </p:cNvSpPr>
          <p:nvPr>
            <p:ph idx="1"/>
          </p:nvPr>
        </p:nvSpPr>
        <p:spPr/>
        <p:txBody>
          <a:bodyPr/>
          <a:lstStyle/>
          <a:p>
            <a:pPr marL="0" indent="0">
              <a:buNone/>
            </a:pPr>
            <a:r>
              <a:rPr lang="en-US" dirty="0">
                <a:hlinkClick r:id="rId2"/>
              </a:rPr>
              <a:t>https://www.youtube.com/watch?v=HeTqKKCm3Tg</a:t>
            </a:r>
            <a:endParaRPr lang="en-US" dirty="0"/>
          </a:p>
          <a:p>
            <a:pPr marL="0" indent="0">
              <a:buNone/>
            </a:pPr>
            <a:endParaRPr lang="en-US" dirty="0"/>
          </a:p>
          <a:p>
            <a:pPr marL="0" indent="0">
              <a:buNone/>
            </a:pPr>
            <a:r>
              <a:rPr lang="en-US" dirty="0"/>
              <a:t>Due to file size limitations, I’m inserting the link to the cartoon from the session. Please feel free to </a:t>
            </a:r>
            <a:r>
              <a:rPr lang="en-US"/>
              <a:t>insert your own.</a:t>
            </a:r>
          </a:p>
        </p:txBody>
      </p:sp>
    </p:spTree>
    <p:extLst>
      <p:ext uri="{BB962C8B-B14F-4D97-AF65-F5344CB8AC3E}">
        <p14:creationId xmlns:p14="http://schemas.microsoft.com/office/powerpoint/2010/main" val="62089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0"/>
            <a:ext cx="4953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91000" cy="6858000"/>
          </a:xfrm>
          <a:prstGeom prst="rect">
            <a:avLst/>
          </a:prstGeom>
        </p:spPr>
      </p:pic>
    </p:spTree>
    <p:extLst>
      <p:ext uri="{BB962C8B-B14F-4D97-AF65-F5344CB8AC3E}">
        <p14:creationId xmlns:p14="http://schemas.microsoft.com/office/powerpoint/2010/main" val="88005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Propaganda Activity</a:t>
            </a:r>
            <a:br>
              <a:rPr lang="en-US" dirty="0"/>
            </a:br>
            <a:r>
              <a:rPr lang="en-US" sz="1300" i="1" dirty="0"/>
              <a:t>US.55 Describe the war’s impact on the home front, including: • Rationing • Bracero program • Bond drives • Conversion of factories for wartime • Propaganda production • Movement to cities and industrial • Location of prisoner of war camps in centers Tennessee </a:t>
            </a:r>
            <a:br>
              <a:rPr lang="en-US" sz="1300" i="1" dirty="0"/>
            </a:br>
            <a:r>
              <a:rPr lang="en-US" sz="1300" i="1" dirty="0"/>
              <a:t>SDCAH 13f. Discuss the impact of war mobilization on the economy and society.</a:t>
            </a:r>
            <a:br>
              <a:rPr lang="en-US" sz="1300" i="1" dirty="0"/>
            </a:br>
            <a:br>
              <a:rPr lang="en-US" sz="1300" i="1" dirty="0"/>
            </a:br>
            <a:br>
              <a:rPr lang="en-US" sz="1300" i="1" dirty="0"/>
            </a:br>
            <a:endParaRPr lang="en-US" sz="1300" i="1" dirty="0"/>
          </a:p>
        </p:txBody>
      </p:sp>
      <p:sp>
        <p:nvSpPr>
          <p:cNvPr id="3" name="TextBox 2"/>
          <p:cNvSpPr txBox="1"/>
          <p:nvPr/>
        </p:nvSpPr>
        <p:spPr>
          <a:xfrm>
            <a:off x="1219200" y="1295400"/>
            <a:ext cx="7924800" cy="5016758"/>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2000" dirty="0">
                <a:solidFill>
                  <a:prstClr val="black"/>
                </a:solidFill>
              </a:rPr>
              <a:t>Each group will create a piece of drawn propaganda &amp; accompanying paragraph</a:t>
            </a:r>
          </a:p>
          <a:p>
            <a:pPr marL="342900" lvl="0" indent="-342900">
              <a:spcBef>
                <a:spcPct val="20000"/>
              </a:spcBef>
              <a:buFont typeface="Arial" panose="020B0604020202020204" pitchFamily="34" charset="0"/>
              <a:buChar char="•"/>
            </a:pPr>
            <a:r>
              <a:rPr lang="en-US" sz="2000" dirty="0">
                <a:solidFill>
                  <a:prstClr val="black"/>
                </a:solidFill>
              </a:rPr>
              <a:t>The piece will have an artistic rendering of your message, as well as a catchphrase covering your message</a:t>
            </a:r>
          </a:p>
          <a:p>
            <a:pPr marL="342900" lvl="0" indent="-342900">
              <a:spcBef>
                <a:spcPct val="20000"/>
              </a:spcBef>
              <a:buFont typeface="Arial" panose="020B0604020202020204" pitchFamily="34" charset="0"/>
              <a:buChar char="•"/>
            </a:pPr>
            <a:r>
              <a:rPr lang="en-US" sz="2000" dirty="0">
                <a:solidFill>
                  <a:prstClr val="black"/>
                </a:solidFill>
              </a:rPr>
              <a:t>Categories: fuel or food conservation, war bonds, enlistment, help with war effort, women/ minority roles, national security</a:t>
            </a:r>
          </a:p>
          <a:p>
            <a:pPr marL="342900" lvl="0" indent="-342900">
              <a:spcBef>
                <a:spcPct val="20000"/>
              </a:spcBef>
              <a:buFont typeface="Arial" panose="020B0604020202020204" pitchFamily="34" charset="0"/>
              <a:buChar char="•"/>
            </a:pPr>
            <a:r>
              <a:rPr lang="en-US" sz="2000" dirty="0">
                <a:solidFill>
                  <a:prstClr val="black"/>
                </a:solidFill>
              </a:rPr>
              <a:t>Accompanying paragraph: minimum 5 sentences describing what your propaganda piece is trying to convey. How it does that? How would this fit in World War II? How does your piece illustrate life on the U.S. home front during WWII? Everyone MUST write the answer to at least ONE of the questions on 1 sheet of paper.</a:t>
            </a:r>
          </a:p>
          <a:p>
            <a:pPr marL="342900" lvl="0" indent="-342900">
              <a:spcBef>
                <a:spcPct val="20000"/>
              </a:spcBef>
              <a:buFont typeface="Arial" panose="020B0604020202020204" pitchFamily="34" charset="0"/>
              <a:buChar char="•"/>
            </a:pPr>
            <a:r>
              <a:rPr lang="en-US" sz="2000" dirty="0">
                <a:solidFill>
                  <a:prstClr val="black"/>
                </a:solidFill>
              </a:rPr>
              <a:t>For those that finish early, compare &amp; contrast the Rosie the Riveter &amp; Uncle Sam posters. Examine the messages they present. What is similar? What is different?</a:t>
            </a:r>
          </a:p>
          <a:p>
            <a:pPr marL="342900" lvl="0" indent="-342900">
              <a:spcBef>
                <a:spcPct val="20000"/>
              </a:spcBef>
              <a:buFont typeface="Arial" panose="020B0604020202020204" pitchFamily="34" charset="0"/>
              <a:buChar char="•"/>
            </a:pPr>
            <a:r>
              <a:rPr lang="en-US" sz="2000" dirty="0">
                <a:solidFill>
                  <a:prstClr val="black"/>
                </a:solidFill>
              </a:rPr>
              <a:t>After time is up, we will conduct a gallery walk of all propaganda.</a:t>
            </a:r>
          </a:p>
        </p:txBody>
      </p:sp>
    </p:spTree>
    <p:extLst>
      <p:ext uri="{BB962C8B-B14F-4D97-AF65-F5344CB8AC3E}">
        <p14:creationId xmlns:p14="http://schemas.microsoft.com/office/powerpoint/2010/main" val="52801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0"/>
            <a:ext cx="7239000" cy="584775"/>
          </a:xfrm>
          <a:prstGeom prst="rect">
            <a:avLst/>
          </a:prstGeom>
          <a:noFill/>
        </p:spPr>
        <p:txBody>
          <a:bodyPr wrap="square" rtlCol="0">
            <a:spAutoFit/>
          </a:bodyPr>
          <a:lstStyle/>
          <a:p>
            <a:pPr algn="ctr"/>
            <a:r>
              <a:rPr lang="en-US" sz="3200" dirty="0"/>
              <a:t>Other Activities</a:t>
            </a:r>
          </a:p>
        </p:txBody>
      </p:sp>
      <p:sp>
        <p:nvSpPr>
          <p:cNvPr id="4" name="TextBox 3"/>
          <p:cNvSpPr txBox="1"/>
          <p:nvPr/>
        </p:nvSpPr>
        <p:spPr>
          <a:xfrm>
            <a:off x="1295400" y="533400"/>
            <a:ext cx="7696200" cy="538609"/>
          </a:xfrm>
          <a:prstGeom prst="rect">
            <a:avLst/>
          </a:prstGeom>
          <a:noFill/>
        </p:spPr>
        <p:txBody>
          <a:bodyPr wrap="square" rtlCol="0">
            <a:spAutoFit/>
          </a:bodyPr>
          <a:lstStyle/>
          <a:p>
            <a:r>
              <a:rPr lang="en-US" dirty="0"/>
              <a:t>Build A House/3 Questions-</a:t>
            </a:r>
            <a:r>
              <a:rPr lang="en-US" sz="1100" dirty="0"/>
              <a:t>Image activity where an image is shown, and students answer the questions “What do you physically see in the image?”, “ What are your first impressions?”, and “ What message is sent by this image?”</a:t>
            </a:r>
            <a:endParaRPr lang="en-US" dirty="0"/>
          </a:p>
        </p:txBody>
      </p:sp>
      <p:sp>
        <p:nvSpPr>
          <p:cNvPr id="7" name="TextBox 6"/>
          <p:cNvSpPr txBox="1"/>
          <p:nvPr/>
        </p:nvSpPr>
        <p:spPr>
          <a:xfrm>
            <a:off x="1295400" y="1219200"/>
            <a:ext cx="7620000" cy="369332"/>
          </a:xfrm>
          <a:prstGeom prst="rect">
            <a:avLst/>
          </a:prstGeom>
          <a:noFill/>
        </p:spPr>
        <p:txBody>
          <a:bodyPr wrap="square" rtlCol="0">
            <a:spAutoFit/>
          </a:bodyPr>
          <a:lstStyle/>
          <a:p>
            <a:r>
              <a:rPr lang="en-US" dirty="0"/>
              <a:t>Ad campaign-</a:t>
            </a:r>
            <a:r>
              <a:rPr lang="en-US" sz="1100" dirty="0"/>
              <a:t>students can create their own advertisement based off of rhetoric from speeches and writings.</a:t>
            </a:r>
            <a:endParaRPr lang="en-US" dirty="0"/>
          </a:p>
        </p:txBody>
      </p:sp>
      <p:sp>
        <p:nvSpPr>
          <p:cNvPr id="8" name="TextBox 7"/>
          <p:cNvSpPr txBox="1"/>
          <p:nvPr/>
        </p:nvSpPr>
        <p:spPr>
          <a:xfrm>
            <a:off x="1295400" y="1752600"/>
            <a:ext cx="7620000" cy="707886"/>
          </a:xfrm>
          <a:prstGeom prst="rect">
            <a:avLst/>
          </a:prstGeom>
          <a:noFill/>
        </p:spPr>
        <p:txBody>
          <a:bodyPr wrap="square" rtlCol="0">
            <a:spAutoFit/>
          </a:bodyPr>
          <a:lstStyle/>
          <a:p>
            <a:r>
              <a:rPr lang="en-US" dirty="0"/>
              <a:t>Social Media Activity-</a:t>
            </a:r>
            <a:r>
              <a:rPr lang="en-US" sz="1100" b="1" dirty="0"/>
              <a:t>Twitter</a:t>
            </a:r>
            <a:r>
              <a:rPr lang="en-US" sz="1100" dirty="0"/>
              <a:t>: students can either live tweet a historical event, or create a series of “promoted Tweets” using a propaganda campaign from the past</a:t>
            </a:r>
            <a:r>
              <a:rPr lang="en-US" sz="1100" b="1" dirty="0"/>
              <a:t>; Facebook</a:t>
            </a:r>
            <a:r>
              <a:rPr lang="en-US" sz="1100" dirty="0"/>
              <a:t>: status updates from the past/historical leaders; </a:t>
            </a:r>
            <a:r>
              <a:rPr lang="en-US" sz="1100" b="1" dirty="0"/>
              <a:t>Instagram</a:t>
            </a:r>
            <a:r>
              <a:rPr lang="en-US" sz="1100" dirty="0"/>
              <a:t>: historical images or scenes.</a:t>
            </a:r>
            <a:endParaRPr lang="en-US" dirty="0"/>
          </a:p>
        </p:txBody>
      </p:sp>
      <p:sp>
        <p:nvSpPr>
          <p:cNvPr id="9" name="TextBox 8"/>
          <p:cNvSpPr txBox="1"/>
          <p:nvPr/>
        </p:nvSpPr>
        <p:spPr>
          <a:xfrm>
            <a:off x="1295400" y="2667000"/>
            <a:ext cx="7696200" cy="538609"/>
          </a:xfrm>
          <a:prstGeom prst="rect">
            <a:avLst/>
          </a:prstGeom>
          <a:noFill/>
        </p:spPr>
        <p:txBody>
          <a:bodyPr wrap="square" rtlCol="0">
            <a:spAutoFit/>
          </a:bodyPr>
          <a:lstStyle/>
          <a:p>
            <a:r>
              <a:rPr lang="en-US" dirty="0"/>
              <a:t>Puzzle-</a:t>
            </a:r>
            <a:r>
              <a:rPr lang="en-US" sz="1100" dirty="0"/>
              <a:t>image activity where images can be cut into pieces and numbered on the back, mixed up and put into an envelope, then pulled out one at a time, with students making educated guesses after each piece is revealed.</a:t>
            </a:r>
            <a:endParaRPr lang="en-US" dirty="0"/>
          </a:p>
        </p:txBody>
      </p:sp>
      <p:sp>
        <p:nvSpPr>
          <p:cNvPr id="10" name="TextBox 9"/>
          <p:cNvSpPr txBox="1"/>
          <p:nvPr/>
        </p:nvSpPr>
        <p:spPr>
          <a:xfrm>
            <a:off x="1295400" y="3581400"/>
            <a:ext cx="7696200" cy="538609"/>
          </a:xfrm>
          <a:prstGeom prst="rect">
            <a:avLst/>
          </a:prstGeom>
          <a:noFill/>
        </p:spPr>
        <p:txBody>
          <a:bodyPr wrap="square" rtlCol="0">
            <a:spAutoFit/>
          </a:bodyPr>
          <a:lstStyle/>
          <a:p>
            <a:r>
              <a:rPr lang="en-US" dirty="0"/>
              <a:t>Extended Response Essay-</a:t>
            </a:r>
            <a:r>
              <a:rPr lang="en-US" sz="1100" dirty="0"/>
              <a:t>students are given an image or text excerpt and will write a multiple paragraph essay answering critical thinking questions about the item.</a:t>
            </a:r>
            <a:endParaRPr lang="en-US" dirty="0"/>
          </a:p>
        </p:txBody>
      </p:sp>
    </p:spTree>
    <p:extLst>
      <p:ext uri="{BB962C8B-B14F-4D97-AF65-F5344CB8AC3E}">
        <p14:creationId xmlns:p14="http://schemas.microsoft.com/office/powerpoint/2010/main" val="28724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a:t>
            </a:r>
          </a:p>
        </p:txBody>
      </p:sp>
      <p:sp>
        <p:nvSpPr>
          <p:cNvPr id="3" name="TextBox 2"/>
          <p:cNvSpPr txBox="1"/>
          <p:nvPr/>
        </p:nvSpPr>
        <p:spPr>
          <a:xfrm>
            <a:off x="1143000" y="1371600"/>
            <a:ext cx="8001000" cy="6001643"/>
          </a:xfrm>
          <a:prstGeom prst="rect">
            <a:avLst/>
          </a:prstGeom>
          <a:noFill/>
        </p:spPr>
        <p:txBody>
          <a:bodyPr wrap="square" rtlCol="0">
            <a:spAutoFit/>
          </a:bodyPr>
          <a:lstStyle/>
          <a:p>
            <a:r>
              <a:rPr lang="en-US" sz="3200" u="sng" dirty="0"/>
              <a:t>Write down:</a:t>
            </a:r>
          </a:p>
          <a:p>
            <a:r>
              <a:rPr lang="en-US" sz="3200" dirty="0"/>
              <a:t>-1 thing you really took away from today’s presentation</a:t>
            </a:r>
          </a:p>
          <a:p>
            <a:r>
              <a:rPr lang="en-US" sz="3200" dirty="0"/>
              <a:t>-1 way you plan on using this in your classroom</a:t>
            </a:r>
          </a:p>
          <a:p>
            <a:r>
              <a:rPr lang="en-US" sz="3200" dirty="0"/>
              <a:t>-1 thing you need explained to you in more depth and detail.</a:t>
            </a:r>
          </a:p>
          <a:p>
            <a:r>
              <a:rPr lang="en-US" sz="3200" dirty="0"/>
              <a:t>Also, any and all feedback is welcome!!! Contact me:</a:t>
            </a:r>
          </a:p>
          <a:p>
            <a:r>
              <a:rPr lang="en-US" sz="3200" dirty="0"/>
              <a:t>Will Kelley</a:t>
            </a:r>
          </a:p>
          <a:p>
            <a:r>
              <a:rPr lang="en-US" sz="3200" dirty="0">
                <a:hlinkClick r:id="rId2"/>
              </a:rPr>
              <a:t>KELLEYW@scsk12.org</a:t>
            </a:r>
            <a:endParaRPr lang="en-US" sz="3200" dirty="0"/>
          </a:p>
          <a:p>
            <a:r>
              <a:rPr lang="en-US" sz="3200" dirty="0"/>
              <a:t>teacherwillkelley.weebly.com</a:t>
            </a:r>
          </a:p>
          <a:p>
            <a:endParaRPr lang="en-US" sz="3200" dirty="0"/>
          </a:p>
        </p:txBody>
      </p:sp>
    </p:spTree>
    <p:extLst>
      <p:ext uri="{BB962C8B-B14F-4D97-AF65-F5344CB8AC3E}">
        <p14:creationId xmlns:p14="http://schemas.microsoft.com/office/powerpoint/2010/main" val="18553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Norms</a:t>
            </a:r>
          </a:p>
        </p:txBody>
      </p:sp>
      <p:sp>
        <p:nvSpPr>
          <p:cNvPr id="3" name="Content Placeholder 2"/>
          <p:cNvSpPr>
            <a:spLocks noGrp="1"/>
          </p:cNvSpPr>
          <p:nvPr>
            <p:ph idx="1"/>
          </p:nvPr>
        </p:nvSpPr>
        <p:spPr>
          <a:xfrm>
            <a:off x="1641711" y="1894437"/>
            <a:ext cx="7045089" cy="4353963"/>
          </a:xfrm>
        </p:spPr>
        <p:txBody>
          <a:bodyPr>
            <a:normAutofit/>
          </a:bodyPr>
          <a:lstStyle/>
          <a:p>
            <a:pPr lvl="0" eaLnBrk="0" fontAlgn="base" hangingPunct="0"/>
            <a:r>
              <a:rPr lang="en-US" dirty="0"/>
              <a:t>Be present and engaged</a:t>
            </a:r>
          </a:p>
          <a:p>
            <a:pPr lvl="0" eaLnBrk="0" hangingPunct="0"/>
            <a:r>
              <a:rPr lang="en-US" dirty="0"/>
              <a:t>Be respectful of differences in perspective while challenging each other productively and respectively</a:t>
            </a:r>
          </a:p>
          <a:p>
            <a:pPr lvl="0" eaLnBrk="0" fontAlgn="base" hangingPunct="0"/>
            <a:r>
              <a:rPr lang="en-US" dirty="0"/>
              <a:t>Monitor “air time”</a:t>
            </a:r>
          </a:p>
          <a:p>
            <a:pPr lvl="0" eaLnBrk="0" fontAlgn="base" hangingPunct="0"/>
            <a:r>
              <a:rPr lang="en-US" dirty="0"/>
              <a:t>Make the most of the time we have</a:t>
            </a:r>
          </a:p>
          <a:p>
            <a:pPr lvl="0" eaLnBrk="0" fontAlgn="base" hangingPunct="0"/>
            <a:r>
              <a:rPr lang="en-US" dirty="0"/>
              <a:t>Stay focused on students</a:t>
            </a:r>
          </a:p>
          <a:p>
            <a:pPr marL="0" indent="0">
              <a:buNone/>
            </a:pPr>
            <a:endParaRPr lang="en-US" dirty="0"/>
          </a:p>
        </p:txBody>
      </p:sp>
    </p:spTree>
    <p:extLst>
      <p:ext uri="{BB962C8B-B14F-4D97-AF65-F5344CB8AC3E}">
        <p14:creationId xmlns:p14="http://schemas.microsoft.com/office/powerpoint/2010/main" val="327866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2000" b="1" u="sng" dirty="0"/>
              <a:t>Technology and Social Studies/Teaching with Primary Source Documents</a:t>
            </a:r>
          </a:p>
          <a:p>
            <a:pPr marL="0" indent="0">
              <a:buNone/>
            </a:pPr>
            <a:r>
              <a:rPr lang="en-US" sz="2000" b="1" dirty="0"/>
              <a:t>Know:  </a:t>
            </a:r>
            <a:r>
              <a:rPr lang="en-US" sz="2000" dirty="0"/>
              <a:t>Recent developments have created new opportunities for powerful social studies teaching assisted by technology. Computers are much more powerful and versatile than they were a decade ago. Teachers can develop lessons that enhance student skills in information retrieval, the presentation of data, the comparison and evaluation of different perspectives, analyzing and documents and resources, and critical reflection and decision making. Our purpose in this article is to identify the key considerations that should influence the selection of instructional technology in order to assist educators to evaluate current products and assess the feasibility of their use in the classroom. </a:t>
            </a:r>
          </a:p>
          <a:p>
            <a:pPr marL="0" indent="0">
              <a:buNone/>
            </a:pPr>
            <a:endParaRPr lang="en-US" sz="2000" dirty="0"/>
          </a:p>
          <a:p>
            <a:pPr marL="0" indent="0">
              <a:buNone/>
            </a:pPr>
            <a:r>
              <a:rPr lang="en-US" sz="2000" b="1" dirty="0"/>
              <a:t>Understand:</a:t>
            </a:r>
            <a:r>
              <a:rPr lang="en-US" sz="2000" dirty="0"/>
              <a:t> Students can be taught to comprehend and analyze informational text features using a variety of Internet sources. Teachers should also understand that successful use of technology in the classroom requires careful planning, informed choices of hardware and software, and the matching of educational programs to curricular objectives and student abilities.</a:t>
            </a:r>
          </a:p>
          <a:p>
            <a:pPr marL="0" indent="0">
              <a:buNone/>
            </a:pPr>
            <a:endParaRPr lang="en-US" sz="2000" dirty="0"/>
          </a:p>
          <a:p>
            <a:pPr marL="0" indent="0">
              <a:buNone/>
            </a:pPr>
            <a:r>
              <a:rPr lang="en-US" sz="2000" b="1" dirty="0"/>
              <a:t>Do:</a:t>
            </a:r>
            <a:r>
              <a:rPr lang="en-US" sz="2000" dirty="0"/>
              <a:t> Teachers should leave the session experienced in using the internet as a resource to find appropriate primary and secondary sources, texts and text features to teach literacy strategies that enable students to comprehend information. Teachers should also be able to access websites that can be used as a resource for teaching and use activities that engage students in higher levels of Social Studies learning.</a:t>
            </a:r>
          </a:p>
        </p:txBody>
      </p:sp>
    </p:spTree>
    <p:extLst>
      <p:ext uri="{BB962C8B-B14F-4D97-AF65-F5344CB8AC3E}">
        <p14:creationId xmlns:p14="http://schemas.microsoft.com/office/powerpoint/2010/main" val="366857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Content Placeholder 2"/>
          <p:cNvSpPr>
            <a:spLocks noGrp="1"/>
          </p:cNvSpPr>
          <p:nvPr>
            <p:ph idx="1"/>
          </p:nvPr>
        </p:nvSpPr>
        <p:spPr/>
        <p:txBody>
          <a:bodyPr>
            <a:normAutofit fontScale="92500" lnSpcReduction="20000"/>
          </a:bodyPr>
          <a:lstStyle/>
          <a:p>
            <a:pPr>
              <a:buNone/>
            </a:pPr>
            <a:r>
              <a:rPr lang="en-US" dirty="0"/>
              <a:t>	Think about the last media message you saw that grabbed your attention, affecting your worldview and your thought process. What was it? Why did it affect you so? Discuss this with your neighbors?</a:t>
            </a:r>
          </a:p>
          <a:p>
            <a:pPr>
              <a:buNone/>
            </a:pPr>
            <a:r>
              <a:rPr lang="en-US" dirty="0"/>
              <a:t>	Above &amp; Beyond: Compare &amp; contrast advertising in general 20 years ago with advertising today. What is similar? What is different? Discuss this with your neighbors.</a:t>
            </a:r>
          </a:p>
          <a:p>
            <a:pPr>
              <a:buNone/>
            </a:pPr>
            <a:br>
              <a:rPr lang="en-US" dirty="0"/>
            </a:br>
            <a:endParaRPr lang="en-US" dirty="0"/>
          </a:p>
        </p:txBody>
      </p:sp>
    </p:spTree>
    <p:extLst>
      <p:ext uri="{BB962C8B-B14F-4D97-AF65-F5344CB8AC3E}">
        <p14:creationId xmlns:p14="http://schemas.microsoft.com/office/powerpoint/2010/main" val="408948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a:t>
            </a:r>
          </a:p>
        </p:txBody>
      </p:sp>
      <p:sp>
        <p:nvSpPr>
          <p:cNvPr id="3" name="Content Placeholder 2"/>
          <p:cNvSpPr>
            <a:spLocks noGrp="1"/>
          </p:cNvSpPr>
          <p:nvPr>
            <p:ph idx="1"/>
          </p:nvPr>
        </p:nvSpPr>
        <p:spPr/>
        <p:txBody>
          <a:bodyPr/>
          <a:lstStyle/>
          <a:p>
            <a:r>
              <a:rPr lang="en-US" dirty="0"/>
              <a:t>Propaganda- the spreading of ideas, information, or rumor for the purpose of helping or injuring an institution, a cause, or a person (Merriam-Webster Online)</a:t>
            </a:r>
          </a:p>
          <a:p>
            <a:r>
              <a:rPr lang="en-US" dirty="0"/>
              <a:t>Propaganda=advertising</a:t>
            </a:r>
          </a:p>
          <a:p>
            <a:r>
              <a:rPr lang="en-US" dirty="0"/>
              <a:t>Advances causes</a:t>
            </a:r>
          </a:p>
          <a:p>
            <a:r>
              <a:rPr lang="en-US" dirty="0"/>
              <a:t>Spreads a message</a:t>
            </a:r>
          </a:p>
          <a:p>
            <a:r>
              <a:rPr lang="en-US" dirty="0"/>
              <a:t>Everyday examples of propaganda?</a:t>
            </a:r>
          </a:p>
          <a:p>
            <a:endParaRPr lang="en-US" dirty="0"/>
          </a:p>
        </p:txBody>
      </p:sp>
    </p:spTree>
    <p:extLst>
      <p:ext uri="{BB962C8B-B14F-4D97-AF65-F5344CB8AC3E}">
        <p14:creationId xmlns:p14="http://schemas.microsoft.com/office/powerpoint/2010/main" val="20202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6" name="Picture 8" descr="C:\Users\lovebm\AppData\Local\Microsoft\Windows\Temporary Internet Files\Content.IE5\8Y7CYYIZ\BusBoycottFreedom_l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686" y="4188982"/>
            <a:ext cx="2437768" cy="2059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2514600" cy="215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371600"/>
            <a:ext cx="225255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19200"/>
            <a:ext cx="125423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770" y="4002087"/>
            <a:ext cx="201771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074" y="4252118"/>
            <a:ext cx="1554261" cy="24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0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circle(in)">
                                      <p:cBhvr>
                                        <p:cTn id="18" dur="2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wheel(1)">
                                      <p:cBhvr>
                                        <p:cTn id="23" dur="20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randombar(horizontal)">
                                      <p:cBhvr>
                                        <p:cTn id="28" dur="5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2000"/>
                                        <p:tgtEl>
                                          <p:spTgt spid="1030"/>
                                        </p:tgtEl>
                                      </p:cBhvr>
                                    </p:animEffect>
                                    <p:anim calcmode="lin" valueType="num">
                                      <p:cBhvr>
                                        <p:cTn id="34" dur="2000" fill="hold"/>
                                        <p:tgtEl>
                                          <p:spTgt spid="1030"/>
                                        </p:tgtEl>
                                        <p:attrNameLst>
                                          <p:attrName>ppt_w</p:attrName>
                                        </p:attrNameLst>
                                      </p:cBhvr>
                                      <p:tavLst>
                                        <p:tav tm="0" fmla="#ppt_w*sin(2.5*pi*$)">
                                          <p:val>
                                            <p:fltVal val="0"/>
                                          </p:val>
                                        </p:tav>
                                        <p:tav tm="100000">
                                          <p:val>
                                            <p:fltVal val="1"/>
                                          </p:val>
                                        </p:tav>
                                      </p:tavLst>
                                    </p:anim>
                                    <p:anim calcmode="lin" valueType="num">
                                      <p:cBhvr>
                                        <p:cTn id="35"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Propaganda Characteristics</a:t>
            </a:r>
          </a:p>
        </p:txBody>
      </p:sp>
      <p:sp>
        <p:nvSpPr>
          <p:cNvPr id="3" name="Content Placeholder 2"/>
          <p:cNvSpPr>
            <a:spLocks noGrp="1"/>
          </p:cNvSpPr>
          <p:nvPr>
            <p:ph idx="1"/>
          </p:nvPr>
        </p:nvSpPr>
        <p:spPr/>
        <p:txBody>
          <a:bodyPr>
            <a:normAutofit/>
          </a:bodyPr>
          <a:lstStyle/>
          <a:p>
            <a:r>
              <a:rPr lang="en-US" dirty="0"/>
              <a:t>Specific color patterns </a:t>
            </a:r>
          </a:p>
          <a:p>
            <a:endParaRPr lang="en-US" dirty="0"/>
          </a:p>
          <a:p>
            <a:r>
              <a:rPr lang="en-US" dirty="0"/>
              <a:t>Use of bold/ over the top images</a:t>
            </a:r>
          </a:p>
          <a:p>
            <a:endParaRPr lang="en-US" dirty="0"/>
          </a:p>
          <a:p>
            <a:r>
              <a:rPr lang="en-US" dirty="0"/>
              <a:t>Short &amp; bold verbal messages</a:t>
            </a:r>
          </a:p>
          <a:p>
            <a:endParaRPr lang="en-US" dirty="0"/>
          </a:p>
          <a:p>
            <a:r>
              <a:rPr lang="en-US" dirty="0"/>
              <a:t>?????</a:t>
            </a:r>
          </a:p>
          <a:p>
            <a:endParaRPr lang="en-US" dirty="0"/>
          </a:p>
        </p:txBody>
      </p:sp>
    </p:spTree>
    <p:extLst>
      <p:ext uri="{BB962C8B-B14F-4D97-AF65-F5344CB8AC3E}">
        <p14:creationId xmlns:p14="http://schemas.microsoft.com/office/powerpoint/2010/main" val="22583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Propaganda?</a:t>
            </a:r>
          </a:p>
        </p:txBody>
      </p:sp>
      <p:sp>
        <p:nvSpPr>
          <p:cNvPr id="3" name="Content Placeholder 2"/>
          <p:cNvSpPr>
            <a:spLocks noGrp="1"/>
          </p:cNvSpPr>
          <p:nvPr>
            <p:ph idx="1"/>
          </p:nvPr>
        </p:nvSpPr>
        <p:spPr/>
        <p:txBody>
          <a:bodyPr>
            <a:normAutofit fontScale="85000" lnSpcReduction="20000"/>
          </a:bodyPr>
          <a:lstStyle/>
          <a:p>
            <a:r>
              <a:rPr lang="en-US" dirty="0"/>
              <a:t>Learn to recognize new forms of propaganda in everyday life</a:t>
            </a:r>
          </a:p>
          <a:p>
            <a:r>
              <a:rPr lang="en-US" dirty="0"/>
              <a:t>Practice skills of interpretation and critical analysis</a:t>
            </a:r>
          </a:p>
          <a:p>
            <a:r>
              <a:rPr lang="en-US" dirty="0"/>
              <a:t>Consider how context shapes the way messages are understood</a:t>
            </a:r>
          </a:p>
          <a:p>
            <a:r>
              <a:rPr lang="en-US" dirty="0"/>
              <a:t>Reflect on diverse interpretations of media messages in ways that promote understanding of and respect for others’ perspectives</a:t>
            </a:r>
          </a:p>
          <a:p>
            <a:r>
              <a:rPr lang="en-US" dirty="0"/>
              <a:t>Shift from passive receivers to critically engaged participants in global public discourse</a:t>
            </a:r>
          </a:p>
          <a:p>
            <a:pPr marL="3657600" lvl="8" indent="0">
              <a:buNone/>
            </a:pPr>
            <a:r>
              <a:rPr lang="en-US" dirty="0"/>
              <a:t>(source: </a:t>
            </a:r>
            <a:r>
              <a:rPr lang="en-US"/>
              <a:t>National Holocaust Museum)</a:t>
            </a:r>
            <a:endParaRPr lang="en-US" dirty="0"/>
          </a:p>
        </p:txBody>
      </p:sp>
    </p:spTree>
    <p:extLst>
      <p:ext uri="{BB962C8B-B14F-4D97-AF65-F5344CB8AC3E}">
        <p14:creationId xmlns:p14="http://schemas.microsoft.com/office/powerpoint/2010/main" val="27847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Find It???</a:t>
            </a:r>
          </a:p>
        </p:txBody>
      </p:sp>
      <p:sp>
        <p:nvSpPr>
          <p:cNvPr id="3" name="Content Placeholder 2"/>
          <p:cNvSpPr>
            <a:spLocks noGrp="1"/>
          </p:cNvSpPr>
          <p:nvPr>
            <p:ph idx="1"/>
          </p:nvPr>
        </p:nvSpPr>
        <p:spPr/>
        <p:txBody>
          <a:bodyPr>
            <a:normAutofit lnSpcReduction="10000"/>
          </a:bodyPr>
          <a:lstStyle/>
          <a:p>
            <a:r>
              <a:rPr lang="en-US" dirty="0"/>
              <a:t>Library of Congress Website (</a:t>
            </a:r>
            <a:r>
              <a:rPr lang="en-US" dirty="0">
                <a:hlinkClick r:id="rId2"/>
              </a:rPr>
              <a:t>www.loc.gov</a:t>
            </a:r>
            <a:r>
              <a:rPr lang="en-US" dirty="0"/>
              <a:t>)</a:t>
            </a:r>
          </a:p>
          <a:p>
            <a:r>
              <a:rPr lang="en-US" dirty="0"/>
              <a:t>TN State Library &amp; Archives (</a:t>
            </a:r>
            <a:r>
              <a:rPr lang="en-US" dirty="0">
                <a:hlinkClick r:id="rId3"/>
              </a:rPr>
              <a:t>http://sos.tn.gov/tsla</a:t>
            </a:r>
            <a:r>
              <a:rPr lang="en-US" dirty="0"/>
              <a:t>)</a:t>
            </a:r>
          </a:p>
          <a:p>
            <a:r>
              <a:rPr lang="en-US" dirty="0" err="1"/>
              <a:t>Edugoodies</a:t>
            </a:r>
            <a:r>
              <a:rPr lang="en-US" dirty="0"/>
              <a:t> (</a:t>
            </a:r>
            <a:r>
              <a:rPr lang="en-US" dirty="0">
                <a:hlinkClick r:id="rId4"/>
              </a:rPr>
              <a:t>http://www.edugoodies.com</a:t>
            </a:r>
            <a:r>
              <a:rPr lang="en-US" dirty="0"/>
              <a:t>)</a:t>
            </a:r>
          </a:p>
          <a:p>
            <a:r>
              <a:rPr lang="en-US" dirty="0"/>
              <a:t>YouTube-lots of cartoons and movie clips (</a:t>
            </a:r>
            <a:r>
              <a:rPr lang="en-US" dirty="0">
                <a:hlinkClick r:id="rId5"/>
              </a:rPr>
              <a:t>www.youtube.com</a:t>
            </a:r>
            <a:r>
              <a:rPr lang="en-US" dirty="0"/>
              <a:t>)</a:t>
            </a:r>
          </a:p>
          <a:p>
            <a:r>
              <a:rPr lang="en-US" dirty="0"/>
              <a:t>Google image search (</a:t>
            </a:r>
            <a:r>
              <a:rPr lang="en-US" dirty="0">
                <a:hlinkClick r:id="rId6"/>
              </a:rPr>
              <a:t>www.google.com</a:t>
            </a:r>
            <a:r>
              <a:rPr lang="en-US" dirty="0"/>
              <a:t>)</a:t>
            </a:r>
          </a:p>
          <a:p>
            <a:endParaRPr lang="en-US" dirty="0"/>
          </a:p>
        </p:txBody>
      </p:sp>
    </p:spTree>
    <p:extLst>
      <p:ext uri="{BB962C8B-B14F-4D97-AF65-F5344CB8AC3E}">
        <p14:creationId xmlns:p14="http://schemas.microsoft.com/office/powerpoint/2010/main" val="41965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S Sid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SCS Sidebar</Template>
  <TotalTime>10666</TotalTime>
  <Words>1234</Words>
  <Application>Microsoft Office PowerPoint</Application>
  <PresentationFormat>On-screen Show (4:3)</PresentationFormat>
  <Paragraphs>91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SCS Sidebar</vt:lpstr>
      <vt:lpstr>Propaganda: A Most Effective Tool How To Involve Students Through Multiple Media</vt:lpstr>
      <vt:lpstr>Session Norms</vt:lpstr>
      <vt:lpstr>Objective</vt:lpstr>
      <vt:lpstr>Do Now</vt:lpstr>
      <vt:lpstr>Propaganda</vt:lpstr>
      <vt:lpstr>Propaganda</vt:lpstr>
      <vt:lpstr>Propaganda Characteristics</vt:lpstr>
      <vt:lpstr>Why Propaganda?</vt:lpstr>
      <vt:lpstr>Where Can I Find It???</vt:lpstr>
      <vt:lpstr>Standards To Use</vt:lpstr>
      <vt:lpstr>Propaganda Cartoon</vt:lpstr>
      <vt:lpstr>PowerPoint Presentation</vt:lpstr>
      <vt:lpstr>Propaganda Activity US.55 Describe the war’s impact on the home front, including: • Rationing • Bracero program • Bond drives • Conversion of factories for wartime • Propaganda production • Movement to cities and industrial • Location of prisoner of war camps in centers Tennessee  SDCAH 13f. Discuss the impact of war mobilization on the economy and society.   </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Unistar</dc:creator>
  <cp:lastModifiedBy>WILLIAM  KELLEY</cp:lastModifiedBy>
  <cp:revision>95</cp:revision>
  <cp:lastPrinted>2016-04-26T14:10:56Z</cp:lastPrinted>
  <dcterms:created xsi:type="dcterms:W3CDTF">2014-11-12T17:02:15Z</dcterms:created>
  <dcterms:modified xsi:type="dcterms:W3CDTF">2019-11-16T17:56:56Z</dcterms:modified>
</cp:coreProperties>
</file>