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4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2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2860-1AC3-49AA-9908-1F4AB6B3568B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A417-19C3-4F67-BDCC-EFC4AAE7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ELLEYW@scsk12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Washington vs. DuBois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Differing Viewpoints, Differing Actions</a:t>
            </a:r>
          </a:p>
          <a:p>
            <a:endParaRPr lang="en-US" dirty="0"/>
          </a:p>
          <a:p>
            <a:r>
              <a:rPr lang="en-US" dirty="0"/>
              <a:t>Will Kelley-Kirby High School, Shelby County (TN) Schools</a:t>
            </a:r>
          </a:p>
          <a:p>
            <a:r>
              <a:rPr lang="en-US" dirty="0"/>
              <a:t>teacherwillkelley.weebly.com</a:t>
            </a:r>
          </a:p>
        </p:txBody>
      </p:sp>
    </p:spTree>
    <p:extLst>
      <p:ext uri="{BB962C8B-B14F-4D97-AF65-F5344CB8AC3E}">
        <p14:creationId xmlns:p14="http://schemas.microsoft.com/office/powerpoint/2010/main" val="16145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4F5F8-91E5-4745-9979-B8657223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7" y="830997"/>
            <a:ext cx="4015409" cy="59013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F3EF4B-6532-433D-9CF5-6FF6F46D24BD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Live Tweet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180AC-3924-4C3D-A70D-51156D297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42" y="830997"/>
            <a:ext cx="3388495" cy="60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490FB8-B8BC-4B0B-846F-BD09FF2B46C0}"/>
              </a:ext>
            </a:extLst>
          </p:cNvPr>
          <p:cNvSpPr txBox="1"/>
          <p:nvPr/>
        </p:nvSpPr>
        <p:spPr>
          <a:xfrm>
            <a:off x="0" y="0"/>
            <a:ext cx="1219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/>
              <a:t>Live Tweet Directions</a:t>
            </a:r>
            <a:endParaRPr lang="en-US" sz="4000" dirty="0"/>
          </a:p>
          <a:p>
            <a:r>
              <a:rPr lang="en-US" sz="2800" i="1" dirty="0"/>
              <a:t>During the reading</a:t>
            </a:r>
            <a:r>
              <a:rPr lang="en-US" sz="2800" dirty="0"/>
              <a:t>:</a:t>
            </a:r>
          </a:p>
          <a:p>
            <a:r>
              <a:rPr lang="en-US" sz="2800" dirty="0"/>
              <a:t>-Make notes on your copy of the speech of what you would want to say</a:t>
            </a:r>
          </a:p>
          <a:p>
            <a:r>
              <a:rPr lang="en-US" sz="2800" dirty="0"/>
              <a:t>-Think of the angle you want to take (political columnist, celebrity, gossip columnist, average person, etc.)</a:t>
            </a:r>
          </a:p>
          <a:p>
            <a:endParaRPr lang="en-US" sz="2800" dirty="0"/>
          </a:p>
          <a:p>
            <a:r>
              <a:rPr lang="en-US" sz="2800" i="1" dirty="0"/>
              <a:t>After the reading:</a:t>
            </a:r>
            <a:endParaRPr lang="en-US" sz="2800" dirty="0"/>
          </a:p>
          <a:p>
            <a:r>
              <a:rPr lang="en-US" sz="2800" dirty="0"/>
              <a:t>-Create your own series of Tweets (minimum of 5 tweets, 75-140 characters per Tweet) about the speech</a:t>
            </a:r>
          </a:p>
          <a:p>
            <a:r>
              <a:rPr lang="en-US" sz="2800" dirty="0"/>
              <a:t>-If you finish before time is up, decorate your Twitter avatar</a:t>
            </a:r>
          </a:p>
          <a:p>
            <a:r>
              <a:rPr lang="en-US" sz="2800" dirty="0"/>
              <a:t>-Be creative in your tweets while maintaining accuracy of the text &amp; historical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224244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A0EC98-A319-4631-9489-A8A6BC59101F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 hope you enjoyed this presentation. Thank you for the opportunity to present today.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Questions? Comments? Want to use this or see some of my other presentations?</a:t>
            </a:r>
          </a:p>
          <a:p>
            <a:pPr algn="ctr"/>
            <a:r>
              <a:rPr lang="en-US" sz="4000" u="sng" dirty="0"/>
              <a:t>Email:</a:t>
            </a:r>
            <a:r>
              <a:rPr lang="en-US" sz="4000" dirty="0"/>
              <a:t> </a:t>
            </a:r>
            <a:r>
              <a:rPr lang="en-US" sz="4000" dirty="0">
                <a:hlinkClick r:id="rId2"/>
              </a:rPr>
              <a:t>KELLEYW@scsk12.org</a:t>
            </a:r>
            <a:endParaRPr lang="en-US" sz="4000" dirty="0"/>
          </a:p>
          <a:p>
            <a:pPr algn="ctr"/>
            <a:r>
              <a:rPr lang="en-US" sz="4000" u="sng" dirty="0" err="1"/>
              <a:t>Website:</a:t>
            </a:r>
            <a:r>
              <a:rPr lang="en-US" sz="4000" dirty="0" err="1"/>
              <a:t>https</a:t>
            </a:r>
            <a:r>
              <a:rPr lang="en-US" sz="4000" dirty="0"/>
              <a:t>://teacherwillkelley.weebly.com/professional-development.html</a:t>
            </a:r>
          </a:p>
        </p:txBody>
      </p:sp>
    </p:spTree>
    <p:extLst>
      <p:ext uri="{BB962C8B-B14F-4D97-AF65-F5344CB8AC3E}">
        <p14:creationId xmlns:p14="http://schemas.microsoft.com/office/powerpoint/2010/main" val="268548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0C22EE-A324-4786-B6DA-A46667504B26}"/>
              </a:ext>
            </a:extLst>
          </p:cNvPr>
          <p:cNvSpPr txBox="1"/>
          <p:nvPr/>
        </p:nvSpPr>
        <p:spPr>
          <a:xfrm>
            <a:off x="0" y="0"/>
            <a:ext cx="12192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/>
              <a:t>Objective:</a:t>
            </a:r>
            <a:r>
              <a:rPr lang="en-US" sz="3600" dirty="0"/>
              <a:t> Engage in a social media activity that improves historical and social studies literacy, while engaging the students in a part of their culture and interests.</a:t>
            </a:r>
          </a:p>
          <a:p>
            <a:endParaRPr lang="en-US" sz="3600" i="1" u="sng" dirty="0"/>
          </a:p>
          <a:p>
            <a:r>
              <a:rPr lang="en-US" sz="3600" i="1" u="sng" dirty="0"/>
              <a:t>Standard:</a:t>
            </a:r>
            <a:r>
              <a:rPr lang="en-US" sz="3600" dirty="0"/>
              <a:t> ALEX US History II-2.) Evaluate social and political origins, accomplishments, and limitations of Progressivism. [A.1.a., A.1.b., A.1.c., A.1.d., A.1.e., A.1.f., A.1.i., A.1.k.]</a:t>
            </a:r>
          </a:p>
          <a:p>
            <a:endParaRPr lang="en-US" sz="3600" dirty="0"/>
          </a:p>
          <a:p>
            <a:r>
              <a:rPr lang="en-US" sz="3600" i="1" u="sng" dirty="0"/>
              <a:t>Essential Question</a:t>
            </a:r>
            <a:r>
              <a:rPr lang="en-US" sz="3600" dirty="0"/>
              <a:t>: How did Booker T. Washington &amp; W.E.B. DuBois differ in their approached to education, and how did these differences meet the needs of African-Americans during the </a:t>
            </a:r>
            <a:r>
              <a:rPr lang="en-US" sz="3600"/>
              <a:t>Jim Crow Era?</a:t>
            </a:r>
            <a:endParaRPr lang="en-US" sz="3600" i="1" u="sng" dirty="0"/>
          </a:p>
          <a:p>
            <a:endParaRPr lang="en-US" sz="4400" i="1" u="sng" dirty="0"/>
          </a:p>
        </p:txBody>
      </p:sp>
    </p:spTree>
    <p:extLst>
      <p:ext uri="{BB962C8B-B14F-4D97-AF65-F5344CB8AC3E}">
        <p14:creationId xmlns:p14="http://schemas.microsoft.com/office/powerpoint/2010/main" val="2513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Post-Reconstruction African American Education</a:t>
            </a:r>
            <a:endParaRPr lang="en-US" sz="4000" dirty="0"/>
          </a:p>
          <a:p>
            <a:endParaRPr lang="en-US" sz="3600" dirty="0"/>
          </a:p>
          <a:p>
            <a:r>
              <a:rPr lang="en-US" sz="3600" dirty="0"/>
              <a:t>-Prior to the Civil War, little to no effort had been given to African-American education. Some states had laws making it illegal for African-Americans to be taught how to read.</a:t>
            </a:r>
          </a:p>
          <a:p>
            <a:r>
              <a:rPr lang="en-US" sz="3600" dirty="0"/>
              <a:t>-After the Civil War, the Freedmen’s Bureau began teaching former slaves basic education; however, Reconstruction ended after the Corrupt Bargain of 1876/77; Federal troops were pulled out of the South, and African-Americans were disenfranchised by the government.</a:t>
            </a:r>
          </a:p>
          <a:p>
            <a:r>
              <a:rPr lang="en-US" sz="3600" dirty="0"/>
              <a:t>-It was up to African-American educators to lead the call for African-American education.</a:t>
            </a:r>
          </a:p>
        </p:txBody>
      </p:sp>
    </p:spTree>
    <p:extLst>
      <p:ext uri="{BB962C8B-B14F-4D97-AF65-F5344CB8AC3E}">
        <p14:creationId xmlns:p14="http://schemas.microsoft.com/office/powerpoint/2010/main" val="10021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3" y="434411"/>
            <a:ext cx="2187096" cy="3091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76939" y="0"/>
            <a:ext cx="951506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Booker T. Washington</a:t>
            </a:r>
            <a:r>
              <a:rPr lang="en-US" sz="3600" dirty="0"/>
              <a:t> (1856-1915)</a:t>
            </a:r>
          </a:p>
          <a:p>
            <a:r>
              <a:rPr lang="en-US" sz="2400" dirty="0"/>
              <a:t>-Born a slave in southwestern Virginia</a:t>
            </a:r>
          </a:p>
          <a:p>
            <a:r>
              <a:rPr lang="en-US" sz="2400" dirty="0"/>
              <a:t>-Started learning how to read after being emancipated at age 9</a:t>
            </a:r>
          </a:p>
          <a:p>
            <a:r>
              <a:rPr lang="en-US" sz="2400" dirty="0"/>
              <a:t>-Put himself through the Hampton Institute (now Hampton University) by working in the salt furnaces and coal mines of West Virginia</a:t>
            </a:r>
          </a:p>
          <a:p>
            <a:r>
              <a:rPr lang="en-US" sz="2400" dirty="0"/>
              <a:t>-Recommended to become the first president of the Tuskegee Institute in 1881 at age 25</a:t>
            </a:r>
          </a:p>
          <a:p>
            <a:r>
              <a:rPr lang="en-US" sz="2400" dirty="0"/>
              <a:t>-Spent the remainder of his life working at Tuskegee and trying to further education for African Americans</a:t>
            </a:r>
          </a:p>
          <a:p>
            <a:r>
              <a:rPr lang="en-US" sz="2400" dirty="0"/>
              <a:t>-Became very influential in white circles and developed multiple wealthy white patrons to support Tuskegee Institute, including John D. Rockefeller, Andrew Carnegie, and William Howard Taft.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i="1" dirty="0"/>
              <a:t>Success is to be measured not so much by the position that one has reached in life as by the obstacles which he has overcome.</a:t>
            </a:r>
          </a:p>
          <a:p>
            <a:r>
              <a:rPr lang="en-US" sz="2400" dirty="0"/>
              <a:t>		-Booker T. Washington</a:t>
            </a:r>
          </a:p>
        </p:txBody>
      </p:sp>
    </p:spTree>
    <p:extLst>
      <p:ext uri="{BB962C8B-B14F-4D97-AF65-F5344CB8AC3E}">
        <p14:creationId xmlns:p14="http://schemas.microsoft.com/office/powerpoint/2010/main" val="365735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6" y="337625"/>
            <a:ext cx="2095617" cy="3010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4049" y="0"/>
            <a:ext cx="9687951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W.E.B. DuBois</a:t>
            </a:r>
            <a:r>
              <a:rPr lang="en-US" sz="3600" b="1" dirty="0"/>
              <a:t> (1868-1963)</a:t>
            </a:r>
          </a:p>
          <a:p>
            <a:r>
              <a:rPr lang="en-US" sz="2400" dirty="0"/>
              <a:t>-Born after the Civil War in Great Barrington, MA</a:t>
            </a:r>
          </a:p>
          <a:p>
            <a:r>
              <a:rPr lang="en-US" sz="2400" dirty="0"/>
              <a:t>-Educated at Fisk University, the University of Berlin, and Harvard University, where he was the first African-American to earn a doctorate</a:t>
            </a:r>
          </a:p>
          <a:p>
            <a:r>
              <a:rPr lang="en-US" sz="2400" dirty="0"/>
              <a:t>-Held multiple positions in academia (mostly at Atlanta University), edited the NAACP magazine </a:t>
            </a:r>
            <a:r>
              <a:rPr lang="en-US" sz="2400" i="1" dirty="0"/>
              <a:t>The Crisis</a:t>
            </a:r>
            <a:r>
              <a:rPr lang="en-US" sz="2400" dirty="0"/>
              <a:t>, wrote multiple books, and delivered multiple speeches and presentations</a:t>
            </a:r>
          </a:p>
          <a:p>
            <a:r>
              <a:rPr lang="en-US" sz="2400" dirty="0"/>
              <a:t>-Bounced back and forth between academia and the NAACP on multiple occasions</a:t>
            </a:r>
          </a:p>
          <a:p>
            <a:r>
              <a:rPr lang="en-US" sz="2400" dirty="0"/>
              <a:t>-A major player in the Pan-Africanism movement; organized many Pan-African conferences and congresses</a:t>
            </a:r>
          </a:p>
          <a:p>
            <a:r>
              <a:rPr lang="en-US" sz="2400" dirty="0"/>
              <a:t>-Became disillusioned with American society and displayed socialist tendencies during the last 3 decades of life</a:t>
            </a:r>
          </a:p>
          <a:p>
            <a:r>
              <a:rPr lang="en-US" sz="2400" dirty="0"/>
              <a:t>-After an accusation of Communism during the Red Scare, spent the last 2 years of his life in Ghana, working on the </a:t>
            </a:r>
            <a:r>
              <a:rPr lang="en-US" sz="2400" i="1" dirty="0"/>
              <a:t>Encyclopedia Africana</a:t>
            </a:r>
          </a:p>
          <a:p>
            <a:endParaRPr lang="en-US" sz="2400" i="1" dirty="0"/>
          </a:p>
          <a:p>
            <a:r>
              <a:rPr lang="en-US" sz="2400" i="1" dirty="0"/>
              <a:t>Education must not simply teach work - it must teach Life.</a:t>
            </a:r>
          </a:p>
          <a:p>
            <a:r>
              <a:rPr lang="en-US" sz="2400" i="1" dirty="0"/>
              <a:t>		-W.E.B. DuBois</a:t>
            </a:r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71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17" y="0"/>
            <a:ext cx="1194020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DuBois v. Washington</a:t>
            </a:r>
            <a:endParaRPr lang="en-US" sz="4000" dirty="0"/>
          </a:p>
          <a:p>
            <a:r>
              <a:rPr lang="en-US" sz="3200" dirty="0"/>
              <a:t>-The division and animus was mostly between the followers of Washington &amp; DuBois; the two men disagreed with one another, but according to DuBois, much of the friction came from and between their followers.</a:t>
            </a:r>
          </a:p>
          <a:p>
            <a:r>
              <a:rPr lang="en-US" sz="3200" dirty="0"/>
              <a:t>-Nevertheless, the differing viewpoints of both men drew lines in the sand between those that believed economic equality must be earned by African-Americans before social equality could be given by whites (Washington), and those that believed social equality must be freely given by whites so that African-Americans as a whole could gain economic equality (DuBois)</a:t>
            </a:r>
          </a:p>
          <a:p>
            <a:r>
              <a:rPr lang="en-US" sz="3200" dirty="0"/>
              <a:t>-Battle lines appeared in multiple newspapers and magazines throughout the early 20</a:t>
            </a:r>
            <a:r>
              <a:rPr lang="en-US" sz="3200" baseline="30000" dirty="0"/>
              <a:t>th</a:t>
            </a:r>
            <a:r>
              <a:rPr lang="en-US" sz="3200" dirty="0"/>
              <a:t> century </a:t>
            </a:r>
          </a:p>
        </p:txBody>
      </p:sp>
    </p:spTree>
    <p:extLst>
      <p:ext uri="{BB962C8B-B14F-4D97-AF65-F5344CB8AC3E}">
        <p14:creationId xmlns:p14="http://schemas.microsoft.com/office/powerpoint/2010/main" val="361896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A pro-Washington Example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3439"/>
            <a:ext cx="4127350" cy="393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7350" y="1323439"/>
            <a:ext cx="80646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(</a:t>
            </a:r>
            <a:r>
              <a:rPr lang="en-US" dirty="0"/>
              <a:t>Washington, D.C.) </a:t>
            </a:r>
            <a:r>
              <a:rPr lang="en-US" i="1" dirty="0"/>
              <a:t>Colored American</a:t>
            </a:r>
            <a:r>
              <a:rPr lang="en-US" dirty="0"/>
              <a:t>, July 4, 1903, pg. 14 (Originally published in </a:t>
            </a:r>
            <a:r>
              <a:rPr lang="en-US" i="1" dirty="0"/>
              <a:t>The (</a:t>
            </a:r>
            <a:r>
              <a:rPr lang="en-US" dirty="0"/>
              <a:t>New York) </a:t>
            </a:r>
            <a:r>
              <a:rPr lang="en-US" i="1" dirty="0"/>
              <a:t>Outlook*</a:t>
            </a:r>
            <a:r>
              <a:rPr lang="en-US" dirty="0"/>
              <a:t>, May 23, 1903)</a:t>
            </a:r>
          </a:p>
          <a:p>
            <a:endParaRPr lang="en-US" i="1" dirty="0"/>
          </a:p>
          <a:p>
            <a:r>
              <a:rPr lang="en-US" b="1" dirty="0"/>
              <a:t>“To DuBois, the Negro is forever separate from the American nation looking at himself through the spectacles of the white man, regarding himself as an object of pity, contempt, perhaps amusement-his condition one of humbled pride, and wounded spirit. To Dr. Washington, the Negro is a great race, which exhibited self-control during the civil war, was faithful to his trust, never a traitor or conspirator, was true to his country’s flag, and since emancipation has given abundant evidence that he can make himself an honorable, useful citizen. To DuBois, the Negro is a problem; to Dr. Washington, America is the problem-the white race as much a part of it as the black race.”</a:t>
            </a:r>
          </a:p>
          <a:p>
            <a:endParaRPr lang="en-US" b="1" dirty="0"/>
          </a:p>
          <a:p>
            <a:r>
              <a:rPr lang="en-US" dirty="0"/>
              <a:t>* It must be noted that </a:t>
            </a:r>
            <a:r>
              <a:rPr lang="en-US" i="1" dirty="0"/>
              <a:t>The Outlook</a:t>
            </a:r>
            <a:r>
              <a:rPr lang="en-US" dirty="0"/>
              <a:t> serialized parts of Washington’s autobiography </a:t>
            </a:r>
            <a:r>
              <a:rPr lang="en-US" i="1" dirty="0"/>
              <a:t>Up From Slavery</a:t>
            </a:r>
            <a:r>
              <a:rPr lang="en-US" dirty="0"/>
              <a:t>, and </a:t>
            </a:r>
            <a:r>
              <a:rPr lang="en-US" i="1" dirty="0"/>
              <a:t>The Colored American </a:t>
            </a:r>
            <a:r>
              <a:rPr lang="en-US" dirty="0"/>
              <a:t>would be purchased by Washington the next year.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6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Annotation Guide</a:t>
            </a:r>
          </a:p>
          <a:p>
            <a:r>
              <a:rPr lang="en-US" sz="2400" b="1" dirty="0"/>
              <a:t>During reading:</a:t>
            </a:r>
          </a:p>
          <a:p>
            <a:r>
              <a:rPr lang="en-US" sz="2400" dirty="0"/>
              <a:t>• Underline the major points.</a:t>
            </a:r>
          </a:p>
          <a:p>
            <a:r>
              <a:rPr lang="en-US" sz="2400" dirty="0"/>
              <a:t>• Use a question mark (?) for keywords or phrases that are confusing or unknown to you or question that you have during the reading. Be sure to</a:t>
            </a:r>
          </a:p>
          <a:p>
            <a:r>
              <a:rPr lang="en-US" sz="2400" dirty="0"/>
              <a:t>write your question(s).</a:t>
            </a:r>
          </a:p>
          <a:p>
            <a:r>
              <a:rPr lang="en-US" sz="2400" dirty="0"/>
              <a:t>• Use an exclamation mark (!) for things that surprise you, and briefly note what it was that caught your attention.</a:t>
            </a:r>
          </a:p>
          <a:p>
            <a:r>
              <a:rPr lang="en-US" sz="2400" dirty="0"/>
              <a:t>• Draw an arrow when you make a connection to something inside the text, or to an idea or experience outside the text. Briefly note your connections.</a:t>
            </a:r>
          </a:p>
          <a:p>
            <a:r>
              <a:rPr lang="en-US" sz="2400" dirty="0"/>
              <a:t>• Circle specific words that are repeated several times.</a:t>
            </a:r>
          </a:p>
          <a:p>
            <a:r>
              <a:rPr lang="en-US" sz="2400" b="1" dirty="0"/>
              <a:t>After reading:</a:t>
            </a:r>
          </a:p>
          <a:p>
            <a:r>
              <a:rPr lang="en-US" sz="2400" dirty="0"/>
              <a:t>• Reread annotations—draw conclusions</a:t>
            </a:r>
          </a:p>
          <a:p>
            <a:r>
              <a:rPr lang="en-US" sz="2400" dirty="0"/>
              <a:t>• Reread introduction and conclusion—try to figure out something new</a:t>
            </a:r>
          </a:p>
          <a:p>
            <a:r>
              <a:rPr lang="en-US" sz="2400" dirty="0"/>
              <a:t>• Examine patterns/repetitions—determine possible meanings</a:t>
            </a:r>
          </a:p>
          <a:p>
            <a:r>
              <a:rPr lang="en-US" sz="2400" dirty="0"/>
              <a:t>• Determine what the title might mean</a:t>
            </a:r>
          </a:p>
        </p:txBody>
      </p:sp>
    </p:spTree>
    <p:extLst>
      <p:ext uri="{BB962C8B-B14F-4D97-AF65-F5344CB8AC3E}">
        <p14:creationId xmlns:p14="http://schemas.microsoft.com/office/powerpoint/2010/main" val="424857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7CAD0-6BBC-42C4-9B53-FC419467319D}"/>
              </a:ext>
            </a:extLst>
          </p:cNvPr>
          <p:cNvSpPr txBox="1"/>
          <p:nvPr/>
        </p:nvSpPr>
        <p:spPr>
          <a:xfrm>
            <a:off x="0" y="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Twitter</a:t>
            </a:r>
            <a:endParaRPr lang="en-US" sz="4000" dirty="0"/>
          </a:p>
          <a:p>
            <a:r>
              <a:rPr lang="en-US" sz="4000" dirty="0"/>
              <a:t>-Users send messages of 140 characters or less, in addition to images</a:t>
            </a:r>
          </a:p>
          <a:p>
            <a:r>
              <a:rPr lang="en-US" sz="4000" dirty="0"/>
              <a:t>-More than 300 million active users</a:t>
            </a:r>
          </a:p>
          <a:p>
            <a:r>
              <a:rPr lang="en-US" sz="4000" dirty="0"/>
              <a:t>-Users include major media organizations (CNN, CBS, FOX, etc.), celebrities (Kim Kardashian), and politicians (President Trump)</a:t>
            </a:r>
          </a:p>
          <a:p>
            <a:r>
              <a:rPr lang="en-US" sz="4000" dirty="0"/>
              <a:t>-Some users tend to be more anonymous than others</a:t>
            </a:r>
          </a:p>
          <a:p>
            <a:r>
              <a:rPr lang="en-US" sz="4000" dirty="0"/>
              <a:t>-Users can respond and react to what’s being posted</a:t>
            </a:r>
          </a:p>
        </p:txBody>
      </p:sp>
    </p:spTree>
    <p:extLst>
      <p:ext uri="{BB962C8B-B14F-4D97-AF65-F5344CB8AC3E}">
        <p14:creationId xmlns:p14="http://schemas.microsoft.com/office/powerpoint/2010/main" val="364348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1249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Washington vs. DuBois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vs. DuBois</dc:title>
  <dc:creator>Will Kelley</dc:creator>
  <cp:lastModifiedBy>Will</cp:lastModifiedBy>
  <cp:revision>25</cp:revision>
  <dcterms:created xsi:type="dcterms:W3CDTF">2017-05-17T12:28:09Z</dcterms:created>
  <dcterms:modified xsi:type="dcterms:W3CDTF">2017-10-13T09:25:37Z</dcterms:modified>
</cp:coreProperties>
</file>